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8" r:id="rId4"/>
    <p:sldId id="257" r:id="rId5"/>
    <p:sldId id="267" r:id="rId6"/>
    <p:sldId id="260" r:id="rId7"/>
    <p:sldId id="266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>
        <p:scale>
          <a:sx n="81" d="100"/>
          <a:sy n="81" d="100"/>
        </p:scale>
        <p:origin x="-2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/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/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4/14/2023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02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4/14/2023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54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4/14/2023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36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4/14/2023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80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4/14/2023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96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4/14/2023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08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4/14/2023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7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4/14/2023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30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4/14/2023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53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4/14/2023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77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4/14/2023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5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4/14/2023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1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/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/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/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/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4/14/2023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7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olors_of_life_9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Calibri"/>
              </a:rPr>
              <a:t>Разработка и апробация тренажера, по  подготовке к ЕГЭ, благодаря которому ученик может готовиться самостоятельно.</a:t>
            </a:r>
            <a:endParaRPr lang="en-US" dirty="0"/>
          </a:p>
        </p:txBody>
      </p:sp>
      <p:pic>
        <p:nvPicPr>
          <p:cNvPr id="60" name="Picture 3" descr="Представление верхнего края фона, зазаставки с помощью цветов"/>
          <p:cNvPicPr>
            <a:picLocks noChangeAspect="1"/>
          </p:cNvPicPr>
          <p:nvPr/>
        </p:nvPicPr>
        <p:blipFill rotWithShape="1">
          <a:blip r:embed="rId2"/>
          <a:srcRect r="-2" b="1621"/>
          <a:stretch>
            <a:fillRect/>
          </a:stretch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5999" y="3834173"/>
            <a:ext cx="5257800" cy="1441211"/>
          </a:xfrm>
        </p:spPr>
        <p:txBody>
          <a:bodyPr anchor="b">
            <a:normAutofit/>
          </a:bodyPr>
          <a:lstStyle/>
          <a:p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КРАСКИ ЖИЗНИ</a:t>
            </a:r>
            <a:r>
              <a:rPr lang="ru-RU" sz="4400" b="1" dirty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/>
            </a:r>
            <a:br>
              <a:rPr lang="ru-RU" sz="4400" b="1" dirty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</a:br>
            <a:endParaRPr lang="ru-RU" sz="4400" b="1" dirty="0">
              <a:solidFill>
                <a:schemeClr val="bg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10" y="4759569"/>
            <a:ext cx="5147960" cy="12218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000" dirty="0"/>
              <a:t>       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БЕРЕЖНАЯ  </a:t>
            </a:r>
            <a:r>
              <a:rPr lang="ru-RU" sz="20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полина</a:t>
            </a:r>
            <a:r>
              <a:rPr lang="ru-RU" sz="2000" dirty="0">
                <a:solidFill>
                  <a:srgbClr val="0070C0"/>
                </a:solidFill>
              </a:rPr>
              <a:t> </a:t>
            </a:r>
            <a:r>
              <a:rPr lang="ru-RU" sz="2000" dirty="0" smtClean="0">
                <a:solidFill>
                  <a:srgbClr val="0070C0"/>
                </a:solidFill>
              </a:rPr>
              <a:t>, </a:t>
            </a:r>
            <a:r>
              <a:rPr lang="ru-RU" sz="2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11А</a:t>
            </a:r>
            <a:r>
              <a:rPr lang="ru-RU" sz="2000" dirty="0" smtClean="0"/>
              <a:t>а</a:t>
            </a:r>
            <a:endParaRPr lang="ru-RU" sz="2000" dirty="0"/>
          </a:p>
          <a:p>
            <a:r>
              <a:rPr lang="ru-RU" sz="2000" b="1" dirty="0">
                <a:solidFill>
                  <a:schemeClr val="bg2">
                    <a:lumMod val="50000"/>
                    <a:lumOff val="50000"/>
                  </a:schemeClr>
                </a:solidFill>
                <a:ea typeface="+mn-lt"/>
                <a:cs typeface="+mn-lt"/>
                <a:hlinkClick r:id="rId3"/>
              </a:rPr>
              <a:t>https://vk.com/colors_of_life_96</a:t>
            </a:r>
            <a:endParaRPr lang="ru-RU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10" y="5802923"/>
            <a:ext cx="490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МАОУ «ШКОЛА № 96 ЭВРИКА-РАЗВИТИЕ»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35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человек, стол, внутренний&#10;&#10;Автоматически созданное описание"/>
          <p:cNvPicPr>
            <a:picLocks noChangeAspect="1"/>
          </p:cNvPicPr>
          <p:nvPr/>
        </p:nvPicPr>
        <p:blipFill rotWithShape="1">
          <a:blip r:embed="rId2"/>
          <a:srcRect t="33348" b="24464"/>
          <a:stretch>
            <a:fillRect/>
          </a:stretch>
        </p:blipFill>
        <p:spPr>
          <a:xfrm>
            <a:off x="3195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Текстовое поле 4"/>
          <p:cNvSpPr txBox="1"/>
          <p:nvPr/>
        </p:nvSpPr>
        <p:spPr>
          <a:xfrm>
            <a:off x="6272139" y="3429000"/>
            <a:ext cx="513651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800" dirty="0">
                <a:solidFill>
                  <a:schemeClr val="tx1"/>
                </a:solidFill>
                <a:uFillTx/>
                <a:ea typeface="+Основной текст (восточно-азиат" charset="0"/>
              </a:rPr>
              <a:t>В настоящее время, по статистике Министерства здравоохранения, в России более 30000 детей с Расстройством аутистического спектра​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ru-RU" dirty="0"/>
              <a:t>Проблематика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05354"/>
            <a:ext cx="4619621" cy="4371609"/>
          </a:xfr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>
              <a:lnSpc>
                <a:spcPct val="90000"/>
              </a:lnSpc>
            </a:pPr>
            <a:r>
              <a:rPr lang="ru-RU" sz="5145" dirty="0">
                <a:sym typeface="+mn-ea"/>
              </a:rPr>
              <a:t>Дети с расстройством аутистического спектра имеют сложности в адекватном восприятии мира, для </a:t>
            </a:r>
            <a:r>
              <a:rPr lang="ru-RU" sz="5145" dirty="0" smtClean="0">
                <a:sym typeface="+mn-ea"/>
              </a:rPr>
              <a:t>них </a:t>
            </a:r>
            <a:r>
              <a:rPr lang="ru-RU" sz="5145" dirty="0">
                <a:sym typeface="+mn-ea"/>
              </a:rPr>
              <a:t>это разрозненный хаотичный набор элементов. </a:t>
            </a:r>
            <a:r>
              <a:rPr lang="ru-RU" sz="5145" dirty="0" smtClean="0">
                <a:sym typeface="+mn-ea"/>
              </a:rPr>
              <a:t>​</a:t>
            </a:r>
            <a:endParaRPr lang="ru-RU" sz="5145" dirty="0"/>
          </a:p>
          <a:p>
            <a:pPr>
              <a:lnSpc>
                <a:spcPct val="90000"/>
              </a:lnSpc>
            </a:pPr>
            <a:r>
              <a:rPr lang="ru-RU" sz="5145" dirty="0" smtClean="0">
                <a:sym typeface="+mn-ea"/>
              </a:rPr>
              <a:t>Ребенок </a:t>
            </a:r>
            <a:r>
              <a:rPr lang="ru-RU" sz="5145" dirty="0">
                <a:sym typeface="+mn-ea"/>
              </a:rPr>
              <a:t>в процессе рисования может снять напряжение, отвлечься, успокоиться. </a:t>
            </a:r>
            <a:endParaRPr lang="ru-RU" sz="5145" dirty="0" smtClean="0">
              <a:sym typeface="+mn-ea"/>
            </a:endParaRPr>
          </a:p>
          <a:p>
            <a:pPr>
              <a:lnSpc>
                <a:spcPct val="90000"/>
              </a:lnSpc>
            </a:pPr>
            <a:r>
              <a:rPr lang="ru-RU" sz="5145" dirty="0" smtClean="0">
                <a:sym typeface="+mn-ea"/>
              </a:rPr>
              <a:t>Регулярные </a:t>
            </a:r>
            <a:r>
              <a:rPr lang="ru-RU" sz="5145" dirty="0">
                <a:sym typeface="+mn-ea"/>
              </a:rPr>
              <a:t>занятия </a:t>
            </a:r>
            <a:r>
              <a:rPr lang="ru-RU" sz="5145" dirty="0" err="1">
                <a:sym typeface="+mn-ea"/>
              </a:rPr>
              <a:t>изотерапией</a:t>
            </a:r>
            <a:r>
              <a:rPr lang="ru-RU" sz="5145" dirty="0">
                <a:sym typeface="+mn-ea"/>
              </a:rPr>
              <a:t> помогают детям взаимодействовать с окружающими людьми, укреплять уверенность в себе и контролировать </a:t>
            </a:r>
            <a:r>
              <a:rPr lang="ru-RU" sz="5145" dirty="0" smtClean="0">
                <a:sym typeface="+mn-ea"/>
              </a:rPr>
              <a:t>эмоции</a:t>
            </a:r>
            <a:endParaRPr lang="ru-RU" sz="5145" dirty="0">
              <a:sym typeface="+mn-ea"/>
            </a:endParaRPr>
          </a:p>
        </p:txBody>
      </p:sp>
      <p:pic>
        <p:nvPicPr>
          <p:cNvPr id="4" name="Рисунок 4" descr="Изображение выглядит как человек, стол, еда, мальчик&#10;&#10;Автоматически созданное описание"/>
          <p:cNvPicPr>
            <a:picLocks noChangeAspect="1"/>
          </p:cNvPicPr>
          <p:nvPr/>
        </p:nvPicPr>
        <p:blipFill rotWithShape="1">
          <a:blip r:embed="rId2"/>
          <a:srcRect b="13740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2">
            <a:extLst>
              <a:ext uri="{FF2B5EF4-FFF2-40B4-BE49-F238E27FC236}">
                <a16:creationId xmlns:a16="http://schemas.microsoft.com/office/drawing/2014/main" xmlns="" id="{3488F6DB-AE81-4C8D-B1F2-045AB0C89A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Рисунок 4" descr="Изображение выглядит как внутренний, стена, окно, потол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DF741E42-78F1-D67D-2EFB-F558636AFC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20" b="8480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42" name="Graphic 1">
            <a:extLst>
              <a:ext uri="{FF2B5EF4-FFF2-40B4-BE49-F238E27FC236}">
                <a16:creationId xmlns:a16="http://schemas.microsoft.com/office/drawing/2014/main" xmlns="" id="{721F817A-BF7E-440D-B296-66D86EDB06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60808D-1D3D-06C6-3473-2A7C58FAB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422" y="1356663"/>
            <a:ext cx="5861106" cy="929337"/>
          </a:xfrm>
        </p:spPr>
        <p:txBody>
          <a:bodyPr anchor="b">
            <a:normAutofit/>
          </a:bodyPr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xmlns="" id="{28992765-46C1-1DAF-472A-06FABFAB5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5456" y="2473569"/>
            <a:ext cx="5861107" cy="2171419"/>
          </a:xfr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z="2400" dirty="0" err="1">
                <a:ea typeface="+Основной текст (восточно-азиат" charset="0"/>
              </a:rPr>
              <a:t>Обеспечить</a:t>
            </a:r>
            <a:r>
              <a:rPr lang="en-US" sz="2400" dirty="0">
                <a:ea typeface="+Основной текст (восточно-азиат" charset="0"/>
              </a:rPr>
              <a:t> </a:t>
            </a:r>
            <a:r>
              <a:rPr lang="en-US" sz="2400" dirty="0" err="1">
                <a:ea typeface="+Основной текст (восточно-азиат" charset="0"/>
              </a:rPr>
              <a:t>эффективно</a:t>
            </a:r>
            <a:r>
              <a:rPr lang="ru-RU" sz="2400" dirty="0">
                <a:ea typeface="+Основной текст (восточно-азиат" charset="0"/>
              </a:rPr>
              <a:t>е </a:t>
            </a:r>
            <a:r>
              <a:rPr lang="en-US" sz="2400" dirty="0" err="1">
                <a:ea typeface="+Основной текст (восточно-азиат" charset="0"/>
              </a:rPr>
              <a:t>эмоционально</a:t>
            </a:r>
            <a:r>
              <a:rPr lang="ru-RU" sz="2400" dirty="0">
                <a:ea typeface="+Основной текст (восточно-азиат" charset="0"/>
              </a:rPr>
              <a:t>е </a:t>
            </a:r>
            <a:r>
              <a:rPr lang="en-US" sz="2400" dirty="0" err="1">
                <a:ea typeface="+Основной текст (восточно-азиат" charset="0"/>
              </a:rPr>
              <a:t>реагировани</a:t>
            </a:r>
            <a:r>
              <a:rPr lang="ru-RU" sz="2400" dirty="0">
                <a:ea typeface="+Основной текст (восточно-азиат" charset="0"/>
              </a:rPr>
              <a:t>е</a:t>
            </a:r>
            <a:r>
              <a:rPr lang="en-US" sz="2400" dirty="0">
                <a:ea typeface="+Основной текст (восточно-азиат" charset="0"/>
              </a:rPr>
              <a:t> и </a:t>
            </a:r>
            <a:r>
              <a:rPr lang="en-US" sz="2400" dirty="0" err="1">
                <a:ea typeface="+Основной текст (восточно-азиат" charset="0"/>
              </a:rPr>
              <a:t>содействовать</a:t>
            </a:r>
            <a:r>
              <a:rPr lang="en-US" sz="2400" dirty="0">
                <a:ea typeface="+Основной текст (восточно-азиат" charset="0"/>
              </a:rPr>
              <a:t> </a:t>
            </a:r>
            <a:r>
              <a:rPr lang="en-US" sz="2400" dirty="0" err="1">
                <a:ea typeface="+Основной текст (восточно-азиат" charset="0"/>
              </a:rPr>
              <a:t>повышению</a:t>
            </a:r>
            <a:r>
              <a:rPr lang="en-US" sz="2400" dirty="0">
                <a:ea typeface="+Основной текст (восточно-азиат" charset="0"/>
              </a:rPr>
              <a:t> </a:t>
            </a:r>
            <a:r>
              <a:rPr lang="en-US" sz="2400" dirty="0" err="1">
                <a:ea typeface="+Основной текст (восточно-азиат" charset="0"/>
              </a:rPr>
              <a:t>уверенности</a:t>
            </a:r>
            <a:r>
              <a:rPr lang="en-US" sz="2400" dirty="0">
                <a:ea typeface="+Основной текст (восточно-азиат" charset="0"/>
              </a:rPr>
              <a:t> в </a:t>
            </a:r>
            <a:r>
              <a:rPr lang="en-US" sz="2400" dirty="0" err="1">
                <a:ea typeface="+Основной текст (восточно-азиат" charset="0"/>
              </a:rPr>
              <a:t>себе</a:t>
            </a:r>
            <a:r>
              <a:rPr lang="ru-RU" sz="2400" dirty="0">
                <a:ea typeface="+Основной текст (восточно-азиат" charset="0"/>
              </a:rPr>
              <a:t>,</a:t>
            </a:r>
            <a:r>
              <a:rPr lang="en-US" sz="2400" dirty="0">
                <a:ea typeface="+Основной текст (восточно-азиат" charset="0"/>
              </a:rPr>
              <a:t> </a:t>
            </a:r>
            <a:r>
              <a:rPr lang="en-US" sz="2400" dirty="0" err="1">
                <a:ea typeface="+Основной текст (восточно-азиат" charset="0"/>
              </a:rPr>
              <a:t>за</a:t>
            </a:r>
            <a:r>
              <a:rPr lang="en-US" sz="2400" dirty="0">
                <a:ea typeface="+Основной текст (восточно-азиат" charset="0"/>
              </a:rPr>
              <a:t> </a:t>
            </a:r>
            <a:r>
              <a:rPr lang="en-US" sz="2400" dirty="0" err="1">
                <a:ea typeface="+Основной текст (восточно-азиат" charset="0"/>
              </a:rPr>
              <a:t>счёт</a:t>
            </a:r>
            <a:r>
              <a:rPr lang="en-US" sz="2400" dirty="0">
                <a:ea typeface="+Основной текст (восточно-азиат" charset="0"/>
              </a:rPr>
              <a:t> </a:t>
            </a:r>
            <a:r>
              <a:rPr lang="en-US" sz="2400" dirty="0" err="1">
                <a:ea typeface="+Основной текст (восточно-азиат" charset="0"/>
              </a:rPr>
              <a:t>социального</a:t>
            </a:r>
            <a:r>
              <a:rPr lang="en-US" sz="2400" dirty="0">
                <a:ea typeface="+Основной текст (восточно-азиат" charset="0"/>
              </a:rPr>
              <a:t> </a:t>
            </a:r>
            <a:r>
              <a:rPr lang="en-US" sz="2400" dirty="0" err="1">
                <a:ea typeface="+Основной текст (восточно-азиат" charset="0"/>
              </a:rPr>
              <a:t>признания</a:t>
            </a:r>
            <a:r>
              <a:rPr lang="en-US" sz="2400" dirty="0">
                <a:ea typeface="+Основной текст (восточно-азиат" charset="0"/>
              </a:rPr>
              <a:t> </a:t>
            </a:r>
            <a:r>
              <a:rPr lang="en-US" sz="2400" dirty="0" err="1">
                <a:ea typeface="+Основной текст (восточно-азиат" charset="0"/>
              </a:rPr>
              <a:t>продукта</a:t>
            </a:r>
            <a:r>
              <a:rPr lang="en-US" sz="2400" dirty="0">
                <a:ea typeface="+Основной текст (восточно-азиат" charset="0"/>
              </a:rPr>
              <a:t>, </a:t>
            </a:r>
            <a:r>
              <a:rPr lang="en-US" sz="2400" dirty="0" err="1">
                <a:ea typeface="+Основной текст (восточно-азиат" charset="0"/>
              </a:rPr>
              <a:t>созданного</a:t>
            </a:r>
            <a:r>
              <a:rPr lang="en-US" sz="2400" dirty="0">
                <a:ea typeface="+Основной текст (восточно-азиат" charset="0"/>
              </a:rPr>
              <a:t> </a:t>
            </a:r>
            <a:r>
              <a:rPr lang="en-US" sz="2400" dirty="0" err="1">
                <a:ea typeface="+Основной текст (восточно-азиат" charset="0"/>
              </a:rPr>
              <a:t>ребёнком</a:t>
            </a:r>
            <a:r>
              <a:rPr lang="en-US" sz="2400" dirty="0">
                <a:ea typeface="+Основной текст (восточно-азиат" charset="0"/>
              </a:rPr>
              <a:t> с ОВЗ</a:t>
            </a:r>
            <a:endParaRPr lang="ru-RU" sz="2400" dirty="0">
              <a:ea typeface="+Основной текст (восточно-азиат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3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raphic 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71" name="Rectangle 6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6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8" descr="Изображение выглядит как внутренний, цветной, украшен&#10;&#10;Автоматически созданное описание"/>
          <p:cNvPicPr>
            <a:picLocks noChangeAspect="1"/>
          </p:cNvPicPr>
          <p:nvPr/>
        </p:nvPicPr>
        <p:blipFill rotWithShape="1">
          <a:blip r:embed="rId2"/>
          <a:srcRect l="665" r="668"/>
          <a:stretch>
            <a:fillRect/>
          </a:stretch>
        </p:blipFill>
        <p:spPr>
          <a:xfrm rot="16200000">
            <a:off x="594360" y="-594360"/>
            <a:ext cx="3383280" cy="4572000"/>
          </a:xfrm>
          <a:prstGeom prst="rect">
            <a:avLst/>
          </a:prstGeom>
        </p:spPr>
      </p:pic>
      <p:pic>
        <p:nvPicPr>
          <p:cNvPr id="6" name="Рисунок 6" descr="Изображение выглядит как стол, продукт, конверт, канцелярские товары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l="20535" r="13586" b="-1"/>
          <a:stretch>
            <a:fillRect/>
          </a:stretch>
        </p:blipFill>
        <p:spPr>
          <a:xfrm>
            <a:off x="20" y="3474720"/>
            <a:ext cx="4571980" cy="3383280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канцелярские товары, конверт, постельное бель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15881" r="1" b="15883"/>
          <a:stretch>
            <a:fillRect/>
          </a:stretch>
        </p:blipFill>
        <p:spPr>
          <a:xfrm>
            <a:off x="4572000" y="-1"/>
            <a:ext cx="7537705" cy="6857990"/>
          </a:xfrm>
          <a:prstGeom prst="rect">
            <a:avLst/>
          </a:prstGeom>
        </p:spPr>
      </p:pic>
      <p:sp>
        <p:nvSpPr>
          <p:cNvPr id="73" name="Freeform: Shape 6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6836410" y="1502410"/>
            <a:ext cx="3646170" cy="7065645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330" y="3122930"/>
            <a:ext cx="4640580" cy="271018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b="1" dirty="0">
                <a:solidFill>
                  <a:schemeClr val="bg2"/>
                </a:solidFill>
                <a:sym typeface="+mn-ea"/>
              </a:rPr>
              <a:t>У </a:t>
            </a:r>
            <a:r>
              <a:rPr lang="en-US" sz="2400" b="1" dirty="0" err="1">
                <a:solidFill>
                  <a:schemeClr val="bg2"/>
                </a:solidFill>
                <a:sym typeface="+mn-ea"/>
              </a:rPr>
              <a:t>нас</a:t>
            </a:r>
            <a:r>
              <a:rPr lang="en-US" sz="2400" b="1" dirty="0">
                <a:solidFill>
                  <a:schemeClr val="bg2"/>
                </a:solidFill>
                <a:sym typeface="+mn-ea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sym typeface="+mn-ea"/>
              </a:rPr>
              <a:t>было</a:t>
            </a:r>
            <a:r>
              <a:rPr lang="en-US" sz="2400" b="1" dirty="0">
                <a:solidFill>
                  <a:schemeClr val="bg2"/>
                </a:solidFill>
                <a:sym typeface="+mn-ea"/>
              </a:rPr>
              <a:t> </a:t>
            </a:r>
            <a:r>
              <a:rPr lang="ru-RU" altLang="en-US" sz="2400" b="1" dirty="0">
                <a:solidFill>
                  <a:schemeClr val="bg2"/>
                </a:solidFill>
                <a:sym typeface="+mn-ea"/>
              </a:rPr>
              <a:t>8</a:t>
            </a:r>
            <a:r>
              <a:rPr lang="en-US" sz="2400" b="1" dirty="0">
                <a:solidFill>
                  <a:schemeClr val="bg2"/>
                </a:solidFill>
                <a:sym typeface="+mn-ea"/>
              </a:rPr>
              <a:t> </a:t>
            </a:r>
            <a:r>
              <a:rPr lang="en-US" sz="2400" b="1" dirty="0" err="1" smtClean="0">
                <a:solidFill>
                  <a:schemeClr val="bg2"/>
                </a:solidFill>
                <a:sym typeface="+mn-ea"/>
              </a:rPr>
              <a:t>занятий</a:t>
            </a:r>
            <a:r>
              <a:rPr lang="ru-RU" sz="2400" b="1" dirty="0" smtClean="0">
                <a:solidFill>
                  <a:schemeClr val="bg2"/>
                </a:solidFill>
                <a:sym typeface="+mn-ea"/>
              </a:rPr>
              <a:t>:</a:t>
            </a:r>
            <a:r>
              <a:rPr lang="en-US" sz="2400" b="1" dirty="0" smtClean="0">
                <a:solidFill>
                  <a:schemeClr val="bg2"/>
                </a:solidFill>
                <a:sym typeface="+mn-ea"/>
              </a:rPr>
              <a:t> </a:t>
            </a:r>
            <a:r>
              <a:rPr lang="ru-RU" sz="2400" i="1" dirty="0" smtClean="0">
                <a:solidFill>
                  <a:schemeClr val="bg2"/>
                </a:solidFill>
                <a:sym typeface="+mn-ea"/>
              </a:rPr>
              <a:t/>
            </a:r>
            <a:br>
              <a:rPr lang="ru-RU" sz="2400" i="1" dirty="0" smtClean="0">
                <a:solidFill>
                  <a:schemeClr val="bg2"/>
                </a:solidFill>
                <a:sym typeface="+mn-ea"/>
              </a:rPr>
            </a:br>
            <a:r>
              <a:rPr lang="ru-RU" sz="2400" dirty="0" smtClean="0">
                <a:solidFill>
                  <a:schemeClr val="bg2"/>
                </a:solidFill>
              </a:rPr>
              <a:t>Мы </a:t>
            </a:r>
            <a:r>
              <a:rPr lang="ru-RU" sz="2400" dirty="0">
                <a:solidFill>
                  <a:schemeClr val="bg2"/>
                </a:solidFill>
              </a:rPr>
              <a:t>рисовали гуашью, карандашами и акварелью, делали аппликации, лепили из пластилина, делали поделки из картона и занимались </a:t>
            </a:r>
            <a:r>
              <a:rPr lang="ru-RU" sz="2400" dirty="0" err="1">
                <a:solidFill>
                  <a:schemeClr val="bg2"/>
                </a:solidFill>
              </a:rPr>
              <a:t>кляксографией</a:t>
            </a:r>
            <a:endParaRPr lang="ru-RU" sz="2400" dirty="0">
              <a:solidFill>
                <a:schemeClr val="bg2"/>
              </a:solidFill>
            </a:endParaRPr>
          </a:p>
        </p:txBody>
      </p:sp>
      <p:pic>
        <p:nvPicPr>
          <p:cNvPr id="4" name="Рисунок 4" descr="Изображение выглядит как текст, канцелярские товары, конверт, постельное белье&#10;&#10;Автоматически созданное описание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702764" y="7324803"/>
            <a:ext cx="3120390" cy="4160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 smtClean="0"/>
              <a:t>ПРОДУКТ ПРОЕКТА</a:t>
            </a:r>
            <a:endParaRPr lang="ru-RU" altLang="en-US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903703" y="1859328"/>
            <a:ext cx="3538220" cy="416052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en-US" dirty="0">
                <a:solidFill>
                  <a:srgbClr val="000000"/>
                </a:solidFill>
                <a:ea typeface="+mj-ea"/>
                <a:cs typeface="+mj-cs"/>
              </a:rPr>
              <a:t>Итогом наших занятий стал </a:t>
            </a:r>
            <a:r>
              <a:rPr lang="ru-RU" altLang="en-US" dirty="0" smtClean="0">
                <a:solidFill>
                  <a:srgbClr val="000000"/>
                </a:solidFill>
                <a:ea typeface="+mj-ea"/>
                <a:cs typeface="+mj-cs"/>
              </a:rPr>
              <a:t>календарь из работ, 	детей</a:t>
            </a:r>
          </a:p>
          <a:p>
            <a:pPr marL="0" indent="0" algn="ctr">
              <a:buNone/>
            </a:pPr>
            <a:r>
              <a:rPr lang="ru-RU" altLang="en-US" dirty="0" smtClean="0">
                <a:solidFill>
                  <a:srgbClr val="000000"/>
                </a:solidFill>
                <a:ea typeface="+mj-ea"/>
                <a:cs typeface="+mj-cs"/>
              </a:rPr>
              <a:t> с РАС. </a:t>
            </a:r>
          </a:p>
          <a:p>
            <a:pPr marL="0" indent="0" algn="ctr">
              <a:buNone/>
            </a:pPr>
            <a:r>
              <a:rPr lang="ru-RU" altLang="en-US" dirty="0" smtClean="0"/>
              <a:t>Они  </a:t>
            </a:r>
            <a:r>
              <a:rPr lang="ru-RU" altLang="en-US" dirty="0"/>
              <a:t>сами писали </a:t>
            </a:r>
            <a:r>
              <a:rPr lang="ru-RU" altLang="en-US" dirty="0" smtClean="0"/>
              <a:t>и цифры </a:t>
            </a:r>
            <a:r>
              <a:rPr lang="ru-RU" altLang="en-US" dirty="0"/>
              <a:t>для него</a:t>
            </a:r>
          </a:p>
        </p:txBody>
      </p:sp>
      <p:pic>
        <p:nvPicPr>
          <p:cNvPr id="4" name="Замещающее содержимое 3" descr="UIN3KR4yq4k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0460" y="1784350"/>
            <a:ext cx="6464300" cy="45700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raphic 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80" name="Rectangle 7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6" descr="Изображение выглядит как текст, стол, внутренний, пол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4561" r="1" b="34572"/>
          <a:stretch>
            <a:fillRect/>
          </a:stretch>
        </p:blipFill>
        <p:spPr>
          <a:xfrm>
            <a:off x="20" y="70340"/>
            <a:ext cx="8450297" cy="6857990"/>
          </a:xfrm>
          <a:prstGeom prst="rect">
            <a:avLst/>
          </a:prstGeom>
        </p:spPr>
      </p:pic>
      <p:pic>
        <p:nvPicPr>
          <p:cNvPr id="7" name="Рисунок 8" descr="Изображение выглядит как человек, внутренний, стол, сидит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b="13740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4" name="Рисунок 4" descr="Изображение выглядит как текст, канцелярские товары, конверт, постельное белье&#10;&#10;Автоматически созданное описание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702764" y="7324803"/>
            <a:ext cx="3120390" cy="4160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" y="2332888"/>
            <a:ext cx="7819275" cy="461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366" y="2473567"/>
            <a:ext cx="8981961" cy="4337529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1000"/>
              </a:spcBef>
            </a:pPr>
            <a:r>
              <a:rPr lang="ru-RU" altLang="en-US" sz="3600" b="1" dirty="0" smtClean="0">
                <a:solidFill>
                  <a:schemeClr val="bg2"/>
                </a:solidFill>
                <a:ea typeface="+mn-ea"/>
                <a:cs typeface="+mn-cs"/>
              </a:rPr>
              <a:t>Результаты:</a:t>
            </a:r>
            <a:r>
              <a:rPr lang="ru-RU" altLang="en-US" sz="1600" dirty="0" smtClean="0">
                <a:solidFill>
                  <a:schemeClr val="bg2"/>
                </a:solidFill>
                <a:ea typeface="+mn-ea"/>
                <a:cs typeface="+mn-cs"/>
              </a:rPr>
              <a:t/>
            </a:r>
            <a:br>
              <a:rPr lang="ru-RU" altLang="en-US" sz="1600" dirty="0" smtClean="0">
                <a:solidFill>
                  <a:schemeClr val="bg2"/>
                </a:solidFill>
                <a:ea typeface="+mn-ea"/>
                <a:cs typeface="+mn-cs"/>
              </a:rPr>
            </a:br>
            <a:r>
              <a:rPr lang="ru-RU" altLang="en-US" sz="1600" dirty="0" smtClean="0">
                <a:solidFill>
                  <a:schemeClr val="bg2"/>
                </a:solidFill>
                <a:ea typeface="+mn-ea"/>
                <a:cs typeface="+mn-cs"/>
              </a:rPr>
              <a:t/>
            </a:r>
            <a:br>
              <a:rPr lang="ru-RU" altLang="en-US" sz="1600" dirty="0" smtClean="0">
                <a:solidFill>
                  <a:schemeClr val="bg2"/>
                </a:solidFill>
                <a:ea typeface="+mn-ea"/>
                <a:cs typeface="+mn-cs"/>
              </a:rPr>
            </a:br>
            <a:r>
              <a:rPr lang="ru-RU" alt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Повышение </a:t>
            </a:r>
            <a:r>
              <a:rPr lang="ru-RU" alt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эмоционально-положительного фона, </a:t>
            </a:r>
            <a:r>
              <a:rPr lang="ru-RU" alt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alt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alt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создание </a:t>
            </a:r>
            <a:r>
              <a:rPr lang="ru-RU" alt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благоприятных условий для успешного </a:t>
            </a:r>
            <a:r>
              <a:rPr lang="ru-RU" alt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развития</a:t>
            </a:r>
            <a:br>
              <a:rPr lang="ru-RU" alt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alt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ru-RU" alt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ребенка​</a:t>
            </a:r>
            <a:br>
              <a:rPr lang="ru-RU" alt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alt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alt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alt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Совершенствование элементов </a:t>
            </a:r>
            <a:r>
              <a:rPr lang="ru-RU" altLang="en-US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саморегуляции</a:t>
            </a:r>
            <a:r>
              <a:rPr lang="ru-RU" alt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, </a:t>
            </a:r>
            <a:r>
              <a:rPr lang="ru-RU" alt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alt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alt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тренировка последовательности </a:t>
            </a:r>
            <a:r>
              <a:rPr lang="ru-RU" alt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действий, </a:t>
            </a:r>
            <a:r>
              <a:rPr lang="ru-RU" alt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alt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alt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погашение </a:t>
            </a:r>
            <a:r>
              <a:rPr lang="ru-RU" altLang="en-US" sz="2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гиперактивности</a:t>
            </a:r>
            <a:r>
              <a:rPr lang="ru-RU" alt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​</a:t>
            </a:r>
            <a:br>
              <a:rPr lang="ru-RU" alt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alt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alt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alt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Гармонизация эмоционального состояния, </a:t>
            </a:r>
            <a:r>
              <a:rPr lang="ru-RU" alt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снятие</a:t>
            </a:r>
            <a:r>
              <a:rPr lang="ru-RU" alt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alt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alt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ru-RU" alt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напряжения, тактильная стимуляция​</a:t>
            </a:r>
            <a:br>
              <a:rPr lang="ru-RU" alt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alt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alt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alt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Развитие мелкой моторики и </a:t>
            </a:r>
            <a:r>
              <a:rPr lang="ru-RU" alt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творческого</a:t>
            </a:r>
            <a:br>
              <a:rPr lang="ru-RU" alt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alt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ru-RU" alt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воображения​</a:t>
            </a:r>
            <a:br>
              <a:rPr lang="ru-RU" alt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ru-RU" sz="2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rushVTI">
  <a:themeElements>
    <a:clrScheme name="AnalogousFromRegularSeedRightStep">
      <a:dk1>
        <a:srgbClr val="000000"/>
      </a:dk1>
      <a:lt1>
        <a:srgbClr val="FFFFFF"/>
      </a:lt1>
      <a:dk2>
        <a:srgbClr val="223A3D"/>
      </a:dk2>
      <a:lt2>
        <a:srgbClr val="E2E8E8"/>
      </a:lt2>
      <a:accent1>
        <a:srgbClr val="E73429"/>
      </a:accent1>
      <a:accent2>
        <a:srgbClr val="D57117"/>
      </a:accent2>
      <a:accent3>
        <a:srgbClr val="B4A420"/>
      </a:accent3>
      <a:accent4>
        <a:srgbClr val="80B113"/>
      </a:accent4>
      <a:accent5>
        <a:srgbClr val="4BB821"/>
      </a:accent5>
      <a:accent6>
        <a:srgbClr val="14BC2C"/>
      </a:accent6>
      <a:hlink>
        <a:srgbClr val="329096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shVTI">
  <a:themeElements>
    <a:clrScheme name="AnalogousFromRegularSeedRightStep">
      <a:dk1>
        <a:srgbClr val="000000"/>
      </a:dk1>
      <a:lt1>
        <a:srgbClr val="FFFFFF"/>
      </a:lt1>
      <a:dk2>
        <a:srgbClr val="223A3D"/>
      </a:dk2>
      <a:lt2>
        <a:srgbClr val="E2E8E8"/>
      </a:lt2>
      <a:accent1>
        <a:srgbClr val="E73429"/>
      </a:accent1>
      <a:accent2>
        <a:srgbClr val="D57117"/>
      </a:accent2>
      <a:accent3>
        <a:srgbClr val="B4A420"/>
      </a:accent3>
      <a:accent4>
        <a:srgbClr val="80B113"/>
      </a:accent4>
      <a:accent5>
        <a:srgbClr val="4BB821"/>
      </a:accent5>
      <a:accent6>
        <a:srgbClr val="14BC2C"/>
      </a:accent6>
      <a:hlink>
        <a:srgbClr val="329096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140</Words>
  <Application>Microsoft Office PowerPoint</Application>
  <PresentationFormat>Произвольный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BrushVTI</vt:lpstr>
      <vt:lpstr>1_BrushVTI</vt:lpstr>
      <vt:lpstr>КРАСКИ ЖИЗНИ </vt:lpstr>
      <vt:lpstr>Презентация PowerPoint</vt:lpstr>
      <vt:lpstr>Проблематика</vt:lpstr>
      <vt:lpstr>ЦЕЛЬ:</vt:lpstr>
      <vt:lpstr>У нас было 8 занятий:  Мы рисовали гуашью, карандашами и акварелью, делали аппликации, лепили из пластилина, делали поделки из картона и занимались кляксографией</vt:lpstr>
      <vt:lpstr>ПРОДУКТ ПРОЕКТА</vt:lpstr>
      <vt:lpstr>Результаты:  Повышение эмоционально-положительного фона,  создание благоприятных условий для успешного развития  ребенка​  Совершенствование элементов саморегуляции,  тренировка последовательности действий,  погашение гиперактивности​  Гармонизация эмоционального состояния, снятие  напряжения, тактильная стимуляция​  Развитие мелкой моторики и творческого  воображения​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135</cp:revision>
  <dcterms:created xsi:type="dcterms:W3CDTF">2022-12-18T13:58:00Z</dcterms:created>
  <dcterms:modified xsi:type="dcterms:W3CDTF">2023-04-14T03:02:53Z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665881A7B7F2413E9A3EDEAC45487D6B</vt:lpwstr>
  </property>
  <property fmtid="{D5CDD505-2E9C-101B-9397-08002B2CF9AE}" pid="3" name="KSOProductBuildVer">
    <vt:lpwstr>1049-11.2.0.11516</vt:lpwstr>
  </property>
</Properties>
</file>