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1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ИННОВАЦИОННЫЙ ОБРАЗОВАТЕЛЬНЫЙ ПРОЕКТ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364502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/>
              <a:t>«Разработка и апробация моделей инклюзии детей со сложными сочетанными нарушениями,  включая расстройства аутистического спектра, в условиях муниципальной образовательной системы»</a:t>
            </a:r>
          </a:p>
          <a:p>
            <a:endParaRPr lang="ru-RU" dirty="0"/>
          </a:p>
          <a:p>
            <a:pPr algn="ctr"/>
            <a:r>
              <a:rPr lang="ru-RU" b="1" dirty="0"/>
              <a:t>Директор МАОУ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/>
              <a:t>Школа №96  Эврика-Развитие»</a:t>
            </a:r>
          </a:p>
          <a:p>
            <a:pPr algn="ctr"/>
            <a:r>
              <a:rPr lang="ru-RU" b="1" dirty="0"/>
              <a:t>З.А. Гринько</a:t>
            </a:r>
            <a:endParaRPr lang="ru-RU" b="1" dirty="0"/>
          </a:p>
        </p:txBody>
      </p:sp>
      <p:pic>
        <p:nvPicPr>
          <p:cNvPr id="6" name="Picture 3" descr="C:\Users\DV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981" y="332656"/>
            <a:ext cx="1727684" cy="861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ÐÐ°ÑÑÐ¸Ð½ÐºÐ¸ Ð¿Ð¾ Ð·Ð°Ð¿ÑÐ¾ÑÑ Ð´Ð¾ÑÑÑÐ¿Ð½Ð°Ñ ÑÑÐµÐ´Ð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987" y="1135226"/>
            <a:ext cx="1619672" cy="9291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580" y="2276872"/>
            <a:ext cx="1170486" cy="117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265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Дорожная карта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029688"/>
              </p:ext>
            </p:extLst>
          </p:nvPr>
        </p:nvGraphicFramePr>
        <p:xfrm>
          <a:off x="827584" y="915914"/>
          <a:ext cx="7521576" cy="5388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0788"/>
                <a:gridCol w="3760788"/>
              </a:tblGrid>
              <a:tr h="640172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</a:tr>
              <a:tr h="6401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Разработка  программ внеурочной деятельности,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платных образовательных услуг, кружков, секций, направленных на повышение мотивации и ранней диагностики дошкольников с аутизмом</a:t>
                      </a:r>
                      <a:endParaRPr lang="ru-RU" sz="1800" dirty="0" smtClean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Август</a:t>
                      </a:r>
                      <a:r>
                        <a:rPr lang="ru-RU" baseline="0" dirty="0" smtClean="0"/>
                        <a:t> 2018г – декабрь 2018г</a:t>
                      </a:r>
                      <a:endParaRPr lang="ru-RU" dirty="0"/>
                    </a:p>
                  </a:txBody>
                  <a:tcPr/>
                </a:tc>
              </a:tr>
              <a:tr h="6401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Ознакомление родителей, общественности с направлениями работы, сроках запуска класса для детей с аутизмом</a:t>
                      </a:r>
                      <a:endParaRPr lang="ru-RU" sz="1800" dirty="0" smtClean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Май </a:t>
                      </a:r>
                      <a:r>
                        <a:rPr lang="ru-RU" baseline="0" dirty="0" smtClean="0"/>
                        <a:t>2018г – декабрь 2018г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640172">
                <a:tc>
                  <a:txBody>
                    <a:bodyPr/>
                    <a:lstStyle/>
                    <a:p>
                      <a:r>
                        <a:rPr lang="ru-RU" dirty="0" smtClean="0"/>
                        <a:t>Запуск класса для детей с аутизмом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 2018г</a:t>
                      </a:r>
                      <a:endParaRPr lang="ru-RU" dirty="0"/>
                    </a:p>
                  </a:txBody>
                  <a:tcPr/>
                </a:tc>
              </a:tr>
              <a:tr h="640172">
                <a:tc>
                  <a:txBody>
                    <a:bodyPr/>
                    <a:lstStyle/>
                    <a:p>
                      <a:r>
                        <a:rPr lang="ru-RU" dirty="0" smtClean="0"/>
                        <a:t>Запуск программ дополнительного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Сентябрь 2018г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073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Дорожная карта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599920"/>
              </p:ext>
            </p:extLst>
          </p:nvPr>
        </p:nvGraphicFramePr>
        <p:xfrm>
          <a:off x="822325" y="1100138"/>
          <a:ext cx="7521576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0788"/>
                <a:gridCol w="37607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Меропритие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</a:rPr>
                        <a:t>Представление первого этапа  проекта родительской и педагогической общественности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</a:t>
                      </a:r>
                      <a:r>
                        <a:rPr lang="ru-RU" baseline="0" dirty="0" smtClean="0"/>
                        <a:t> 2019г – май 2019г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Проведение </a:t>
                      </a:r>
                      <a:r>
                        <a:rPr lang="ru-RU" dirty="0" err="1" smtClean="0"/>
                        <a:t>супервизий</a:t>
                      </a:r>
                      <a:r>
                        <a:rPr lang="ru-RU" dirty="0" smtClean="0"/>
                        <a:t>, семинаров, рабочих бесед с участниками рабочей группы, родителями, социальными</a:t>
                      </a:r>
                      <a:r>
                        <a:rPr lang="ru-RU" baseline="0" dirty="0" smtClean="0"/>
                        <a:t> партнерами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Декабрь 2018г – май 2019г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Запуск группы дошкольной</a:t>
                      </a:r>
                      <a:r>
                        <a:rPr lang="ru-RU" baseline="0" dirty="0" smtClean="0"/>
                        <a:t> подготовки для детей с аутизмом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 2019г</a:t>
                      </a:r>
                      <a:r>
                        <a:rPr lang="ru-RU" baseline="0" dirty="0" smtClean="0"/>
                        <a:t> – сентябрь 2019г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Выявление рисков на пути достижения планируемых результатов</a:t>
                      </a:r>
                      <a:endParaRPr lang="ru-RU" sz="1800" dirty="0" smtClean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Май 2019г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Открытие второго класса для детей с аутизмом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 2019г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Диссеминация опыта, трансляция модели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 2019г – май 2020г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123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Дорожная карта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57020"/>
              </p:ext>
            </p:extLst>
          </p:nvPr>
        </p:nvGraphicFramePr>
        <p:xfrm>
          <a:off x="822325" y="1100138"/>
          <a:ext cx="7521576" cy="3836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0788"/>
                <a:gridCol w="3760788"/>
              </a:tblGrid>
              <a:tr h="636222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</a:tr>
              <a:tr h="636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Разработка эффективных способов построения функциональных и коммуникационных взаимодействий, помещений и пространств школьного здания.</a:t>
                      </a:r>
                      <a:endParaRPr lang="ru-RU" sz="1400" dirty="0" smtClean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2019г</a:t>
                      </a:r>
                      <a:r>
                        <a:rPr lang="ru-RU" baseline="0" dirty="0" smtClean="0"/>
                        <a:t> – 2021г</a:t>
                      </a:r>
                      <a:endParaRPr lang="ru-RU" dirty="0"/>
                    </a:p>
                  </a:txBody>
                  <a:tcPr/>
                </a:tc>
              </a:tr>
              <a:tr h="636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Промежуточный контроль, диагностика и коррекция  изменений в инклюзивной культуре обучающихся и родителей</a:t>
                      </a:r>
                      <a:endParaRPr lang="ru-RU" sz="1400" dirty="0" smtClean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2019г</a:t>
                      </a:r>
                      <a:r>
                        <a:rPr lang="ru-RU" baseline="0" dirty="0" smtClean="0"/>
                        <a:t> – 2021г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678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Риски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реализации проекта</a:t>
            </a:r>
            <a:b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54389"/>
              </p:ext>
            </p:extLst>
          </p:nvPr>
        </p:nvGraphicFramePr>
        <p:xfrm>
          <a:off x="822325" y="1100138"/>
          <a:ext cx="7521576" cy="4764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0788"/>
                <a:gridCol w="3760788"/>
              </a:tblGrid>
              <a:tr h="924254">
                <a:tc>
                  <a:txBody>
                    <a:bodyPr/>
                    <a:lstStyle/>
                    <a:p>
                      <a:r>
                        <a:rPr lang="ru-RU" dirty="0" smtClean="0"/>
                        <a:t>Риски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Минимизация проекта</a:t>
                      </a:r>
                      <a:endParaRPr lang="ru-RU" dirty="0"/>
                    </a:p>
                  </a:txBody>
                  <a:tcPr/>
                </a:tc>
              </a:tr>
              <a:tr h="9242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</a:rPr>
                        <a:t>Отсутствие достаточных стимулов для участия в проекте социальных партнеров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</a:rPr>
                        <a:t>Создание комплексной модели кластерного взаимодействия специалистов различных направлений</a:t>
                      </a:r>
                    </a:p>
                  </a:txBody>
                  <a:tcPr/>
                </a:tc>
              </a:tr>
              <a:tr h="9242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</a:rPr>
                        <a:t>Особенности</a:t>
                      </a:r>
                      <a:r>
                        <a:rPr lang="ru-RU" sz="1800" b="1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800" b="1" baseline="0" dirty="0" err="1" smtClean="0">
                          <a:solidFill>
                            <a:schemeClr val="tx2"/>
                          </a:solidFill>
                        </a:rPr>
                        <a:t>психо</a:t>
                      </a:r>
                      <a:r>
                        <a:rPr lang="ru-RU" sz="1800" b="1" baseline="0" dirty="0" smtClean="0">
                          <a:solidFill>
                            <a:schemeClr val="tx2"/>
                          </a:solidFill>
                        </a:rPr>
                        <a:t>-физического развития детей с ОВЗ замедляющие эффективность образовательной деятельности </a:t>
                      </a:r>
                      <a:endParaRPr lang="ru-RU" sz="18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Разработка механизмов развития</a:t>
                      </a:r>
                      <a:r>
                        <a:rPr lang="ru-RU" b="1" baseline="0" dirty="0" smtClean="0">
                          <a:solidFill>
                            <a:schemeClr val="tx2"/>
                          </a:solidFill>
                        </a:rPr>
                        <a:t> творческого мышления детей, нахождение у каждого творческих задатков</a:t>
                      </a:r>
                      <a:endParaRPr lang="ru-RU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9242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</a:rPr>
                        <a:t>Недостаточная мотивация специалистов,</a:t>
                      </a:r>
                      <a:r>
                        <a:rPr lang="ru-RU" sz="1800" b="1" baseline="0" dirty="0" smtClean="0">
                          <a:solidFill>
                            <a:schemeClr val="tx2"/>
                          </a:solidFill>
                        </a:rPr>
                        <a:t> работающих в проекте</a:t>
                      </a:r>
                      <a:endParaRPr lang="ru-RU" sz="18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</a:rPr>
                        <a:t>Создание комфортных условия</a:t>
                      </a:r>
                      <a:r>
                        <a:rPr lang="ru-RU" sz="1800" b="1" kern="1200" baseline="0" dirty="0" smtClean="0">
                          <a:solidFill>
                            <a:schemeClr val="tx2"/>
                          </a:solidFill>
                          <a:effectLst/>
                        </a:rPr>
                        <a:t> труда для педагогов, использование технологий поддержки семьи через развитие коммуникативных и педагогических навыков родителей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756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Ожидаемые результаты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352708"/>
          </a:xfrm>
        </p:spPr>
        <p:txBody>
          <a:bodyPr/>
          <a:lstStyle/>
          <a:p>
            <a:pPr marL="285750" indent="-285750" algn="just">
              <a:buFont typeface="Times New Roman" panose="02020603050405020304" pitchFamily="18" charset="0"/>
              <a:buChar char="−"/>
            </a:pPr>
            <a:r>
              <a:rPr lang="ru-RU" sz="2000" dirty="0">
                <a:solidFill>
                  <a:srgbClr val="0070C0"/>
                </a:solidFill>
                <a:cs typeface="Times New Roman" panose="02020603050405020304" pitchFamily="18" charset="0"/>
              </a:rPr>
              <a:t>Формирование </a:t>
            </a:r>
            <a:r>
              <a:rPr lang="ru-RU" sz="2000" dirty="0" err="1">
                <a:solidFill>
                  <a:srgbClr val="0070C0"/>
                </a:solidFill>
                <a:cs typeface="Times New Roman" panose="02020603050405020304" pitchFamily="18" charset="0"/>
              </a:rPr>
              <a:t>безбарьерной</a:t>
            </a:r>
            <a:r>
              <a:rPr lang="ru-RU" sz="2000" dirty="0">
                <a:solidFill>
                  <a:srgbClr val="0070C0"/>
                </a:solidFill>
                <a:cs typeface="Times New Roman" panose="02020603050405020304" pitchFamily="18" charset="0"/>
              </a:rPr>
              <a:t> среды, которая позволит всем детям </a:t>
            </a:r>
            <a:r>
              <a:rPr lang="ru-RU" sz="20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участвовать </a:t>
            </a:r>
            <a:r>
              <a:rPr lang="ru-RU" sz="2000" dirty="0">
                <a:solidFill>
                  <a:srgbClr val="0070C0"/>
                </a:solidFill>
                <a:cs typeface="Times New Roman" panose="02020603050405020304" pitchFamily="18" charset="0"/>
              </a:rPr>
              <a:t>в жизни </a:t>
            </a:r>
            <a:r>
              <a:rPr lang="ru-RU" sz="20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общества;</a:t>
            </a:r>
            <a:endParaRPr lang="ru-RU" sz="2000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−"/>
            </a:pPr>
            <a:r>
              <a:rPr lang="ru-RU" sz="2000" dirty="0">
                <a:solidFill>
                  <a:srgbClr val="0070C0"/>
                </a:solidFill>
                <a:cs typeface="Times New Roman" panose="02020603050405020304" pitchFamily="18" charset="0"/>
              </a:rPr>
              <a:t>Изменение образовательного пространства </a:t>
            </a:r>
            <a:r>
              <a:rPr lang="ru-RU" sz="20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МАОУ </a:t>
            </a:r>
            <a:r>
              <a:rPr lang="ru-RU" sz="2000" dirty="0">
                <a:solidFill>
                  <a:srgbClr val="0070C0"/>
                </a:solidFill>
                <a:cs typeface="Times New Roman" panose="02020603050405020304" pitchFamily="18" charset="0"/>
              </a:rPr>
              <a:t>«Школа № </a:t>
            </a:r>
            <a:r>
              <a:rPr lang="ru-RU" sz="20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96 Эврика-Развитие», </a:t>
            </a:r>
            <a:r>
              <a:rPr lang="ru-RU" sz="2000" dirty="0">
                <a:solidFill>
                  <a:srgbClr val="0070C0"/>
                </a:solidFill>
                <a:cs typeface="Times New Roman" panose="02020603050405020304" pitchFamily="18" charset="0"/>
              </a:rPr>
              <a:t>где задаются </a:t>
            </a:r>
            <a:r>
              <a:rPr lang="ru-RU" sz="20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траектории развития личности ребенка с ОВЗ;</a:t>
            </a:r>
            <a:endParaRPr lang="ru-RU" sz="2000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−"/>
            </a:pPr>
            <a:r>
              <a:rPr lang="ru-RU" sz="2000" dirty="0">
                <a:solidFill>
                  <a:srgbClr val="0070C0"/>
                </a:solidFill>
                <a:cs typeface="Times New Roman" panose="02020603050405020304" pitchFamily="18" charset="0"/>
              </a:rPr>
              <a:t>адаптация детей с ОВЗ, основанная на многопрофильной оценке нужд и сильных сторон ребенка с ОВЗ;</a:t>
            </a:r>
          </a:p>
          <a:p>
            <a:pPr marL="285750" indent="-285750" algn="just">
              <a:buFont typeface="Times New Roman" panose="02020603050405020304" pitchFamily="18" charset="0"/>
              <a:buChar char="−"/>
            </a:pPr>
            <a:r>
              <a:rPr lang="ru-RU" sz="20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преемственность в развитии ребенка с аутизмом;</a:t>
            </a:r>
            <a:endParaRPr lang="en-US" sz="2000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−"/>
            </a:pPr>
            <a:r>
              <a:rPr lang="ru-RU" sz="2000" dirty="0">
                <a:solidFill>
                  <a:srgbClr val="0070C0"/>
                </a:solidFill>
                <a:cs typeface="Times New Roman" panose="02020603050405020304" pitchFamily="18" charset="0"/>
              </a:rPr>
              <a:t>создание комплекса учебно-методических и дидактических материалов, обеспечивающих реализацию образовательной программы </a:t>
            </a:r>
            <a:r>
              <a:rPr lang="ru-RU" sz="20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инклюзии.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841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Ожидаемые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84556"/>
          </a:xfrm>
        </p:spPr>
        <p:txBody>
          <a:bodyPr>
            <a:normAutofit/>
          </a:bodyPr>
          <a:lstStyle/>
          <a:p>
            <a:pPr marL="285750" indent="-285750" algn="just">
              <a:buFont typeface="Times New Roman" panose="02020603050405020304" pitchFamily="18" charset="0"/>
              <a:buChar char="−"/>
            </a:pPr>
            <a:r>
              <a:rPr lang="ru-RU" sz="2000" dirty="0">
                <a:solidFill>
                  <a:srgbClr val="0070C0"/>
                </a:solidFill>
                <a:cs typeface="Times New Roman" panose="02020603050405020304" pitchFamily="18" charset="0"/>
              </a:rPr>
              <a:t>внедрение принципов ранней помощи и сопровождения </a:t>
            </a:r>
            <a:r>
              <a:rPr lang="ru-RU" sz="20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детей с аутизмом;</a:t>
            </a:r>
            <a:endParaRPr lang="ru-RU" sz="2000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−"/>
            </a:pPr>
            <a:r>
              <a:rPr lang="ru-RU" sz="20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повышение </a:t>
            </a:r>
            <a:r>
              <a:rPr lang="ru-RU" sz="2000" dirty="0">
                <a:solidFill>
                  <a:srgbClr val="0070C0"/>
                </a:solidFill>
                <a:cs typeface="Times New Roman" panose="02020603050405020304" pitchFamily="18" charset="0"/>
              </a:rPr>
              <a:t>профессиональной компетентности учителей  </a:t>
            </a:r>
            <a:r>
              <a:rPr lang="ru-RU" sz="2000" dirty="0">
                <a:solidFill>
                  <a:srgbClr val="0070C0"/>
                </a:solidFill>
                <a:cs typeface="Times New Roman" panose="02020603050405020304" pitchFamily="18" charset="0"/>
              </a:rPr>
              <a:t>МАОУ «Школа № 96 Эврика-Развитие</a:t>
            </a:r>
            <a:r>
              <a:rPr lang="ru-RU" sz="20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957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Показатели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индикаторы</a:t>
            </a:r>
            <a:b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1.Увеличение количества  детей с </a:t>
            </a:r>
            <a:r>
              <a:rPr lang="ru-RU" sz="2400" dirty="0" smtClean="0">
                <a:solidFill>
                  <a:srgbClr val="0070C0"/>
                </a:solidFill>
              </a:rPr>
              <a:t>ОВЗ, получивших основное и дополнительное </a:t>
            </a:r>
            <a:r>
              <a:rPr lang="ru-RU" sz="2400" dirty="0">
                <a:solidFill>
                  <a:srgbClr val="0070C0"/>
                </a:solidFill>
              </a:rPr>
              <a:t>образование  на базе инклюзивного </a:t>
            </a:r>
            <a:r>
              <a:rPr lang="ru-RU" sz="2400" dirty="0" smtClean="0">
                <a:solidFill>
                  <a:srgbClr val="0070C0"/>
                </a:solidFill>
              </a:rPr>
              <a:t>класса </a:t>
            </a:r>
            <a:r>
              <a:rPr lang="ru-RU" sz="2400" dirty="0">
                <a:solidFill>
                  <a:srgbClr val="0070C0"/>
                </a:solidFill>
              </a:rPr>
              <a:t>от общего числа детей ОВЗ в районе.</a:t>
            </a:r>
          </a:p>
          <a:p>
            <a:r>
              <a:rPr lang="ru-RU" sz="2400" dirty="0">
                <a:solidFill>
                  <a:srgbClr val="0070C0"/>
                </a:solidFill>
              </a:rPr>
              <a:t>2. </a:t>
            </a:r>
            <a:r>
              <a:rPr lang="ru-RU" sz="2400" dirty="0" smtClean="0">
                <a:solidFill>
                  <a:srgbClr val="0070C0"/>
                </a:solidFill>
              </a:rPr>
              <a:t>Увеличение </a:t>
            </a:r>
            <a:r>
              <a:rPr lang="ru-RU" sz="2400" dirty="0">
                <a:solidFill>
                  <a:srgbClr val="0070C0"/>
                </a:solidFill>
              </a:rPr>
              <a:t>доли детей с ОВЗ участвующих в конкурсах, </a:t>
            </a:r>
            <a:r>
              <a:rPr lang="ru-RU" sz="2400" dirty="0" smtClean="0">
                <a:solidFill>
                  <a:srgbClr val="0070C0"/>
                </a:solidFill>
              </a:rPr>
              <a:t>олимпиадах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3. Увеличение </a:t>
            </a:r>
            <a:r>
              <a:rPr lang="ru-RU" sz="2400" dirty="0">
                <a:solidFill>
                  <a:srgbClr val="0070C0"/>
                </a:solidFill>
              </a:rPr>
              <a:t>доли </a:t>
            </a:r>
            <a:r>
              <a:rPr lang="ru-RU" sz="2400" dirty="0" smtClean="0">
                <a:solidFill>
                  <a:srgbClr val="0070C0"/>
                </a:solidFill>
              </a:rPr>
              <a:t>населения, </a:t>
            </a:r>
            <a:r>
              <a:rPr lang="ru-RU" sz="2400" dirty="0">
                <a:solidFill>
                  <a:srgbClr val="0070C0"/>
                </a:solidFill>
              </a:rPr>
              <a:t>проживающего в </a:t>
            </a:r>
            <a:r>
              <a:rPr lang="ru-RU" sz="2400" dirty="0" smtClean="0">
                <a:solidFill>
                  <a:srgbClr val="0070C0"/>
                </a:solidFill>
              </a:rPr>
              <a:t>Ворошиловском  </a:t>
            </a:r>
            <a:r>
              <a:rPr lang="ru-RU" sz="2400" dirty="0">
                <a:solidFill>
                  <a:srgbClr val="0070C0"/>
                </a:solidFill>
              </a:rPr>
              <a:t>районе,  положительно оценивающих отношение к реализации </a:t>
            </a:r>
            <a:r>
              <a:rPr lang="ru-RU" sz="2400" dirty="0" smtClean="0">
                <a:solidFill>
                  <a:srgbClr val="0070C0"/>
                </a:solidFill>
              </a:rPr>
              <a:t>проекта. </a:t>
            </a:r>
            <a:endParaRPr lang="ru-RU" sz="24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49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АКТУАЛЬНОСТЬ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6853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 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Идеи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гуманизации привели к появлению в «Законе об образовании в Российской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федерации» положения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о праве ребёнка и его родителей самостоятельно определять форму получения образования и образовательное учреждение. И одарённые дети, и дети с ограниченными возможностями здоровья, так же, как и дети с нормативным развитием - все должны иметь возможность получить образование соответствующего уровня.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9141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АКТУАЛЬНОСТЬ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    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Целесообразность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жизнедеятельности будет определяться соответствием создаваемых условий и средств особенностям развития учащихся с ограниченными возможностями здоровья, их особым образовательным потребностям. Потребности эти связаны с необходимостью коррекции и развития нарушенных или недоразвитых функций организма, с необходимостью социализации учащихся со сложными сочетанными нарушениями,  включая детей с расстройствами аутистического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спектра.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16802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accent3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accent3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Мониторинг </a:t>
            </a:r>
            <a:r>
              <a:rPr lang="ru-RU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детей-инвалидов, детей ОВЗ и детей находящихся на домашнем обучении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91272"/>
              </p:ext>
            </p:extLst>
          </p:nvPr>
        </p:nvGraphicFramePr>
        <p:xfrm>
          <a:off x="822325" y="1628775"/>
          <a:ext cx="7521576" cy="3410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394"/>
                <a:gridCol w="1880394"/>
                <a:gridCol w="1880394"/>
                <a:gridCol w="1880394"/>
              </a:tblGrid>
              <a:tr h="1162257">
                <a:tc>
                  <a:txBody>
                    <a:bodyPr/>
                    <a:lstStyle/>
                    <a:p>
                      <a:r>
                        <a:rPr lang="ru-RU" dirty="0" smtClean="0"/>
                        <a:t>МАОУ «Школа</a:t>
                      </a:r>
                      <a:r>
                        <a:rPr lang="ru-RU" baseline="0" dirty="0" smtClean="0"/>
                        <a:t> №96 Эврика-Развитие»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Дети-инвалиды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Дети с ОВЗ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Дети, находящиеся на домашнем обучении</a:t>
                      </a:r>
                      <a:endParaRPr lang="ru-RU" dirty="0"/>
                    </a:p>
                  </a:txBody>
                  <a:tcPr/>
                </a:tc>
              </a:tr>
              <a:tr h="740715">
                <a:tc>
                  <a:txBody>
                    <a:bodyPr/>
                    <a:lstStyle/>
                    <a:p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  <a:tr h="740715">
                <a:tc>
                  <a:txBody>
                    <a:bodyPr/>
                    <a:lstStyle/>
                    <a:p>
                      <a:r>
                        <a:rPr lang="ru-RU" dirty="0" smtClean="0"/>
                        <a:t>2018 год,</a:t>
                      </a:r>
                      <a:r>
                        <a:rPr lang="ru-RU" baseline="0" dirty="0" smtClean="0"/>
                        <a:t> 1 квартал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</a:tr>
              <a:tr h="740715">
                <a:tc>
                  <a:txBody>
                    <a:bodyPr/>
                    <a:lstStyle/>
                    <a:p>
                      <a:r>
                        <a:rPr lang="ru-RU" dirty="0" smtClean="0"/>
                        <a:t>Ворошиловский 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356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ЦЕЛЬ ПРОЕКТА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00628"/>
            <a:ext cx="8136904" cy="3579849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/>
              <a:t>–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создание образовательной среды для  детей со сложными сочетанными нарушениями,  включая расстройства аутистического спектра в условиях муниципальной системы образования, создание ситуации индивидуализации образовательного маршрута с учетом способностей, желаний и возможностей учащихся.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150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ЗАДАЧИ ПРОЕКТА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00628"/>
            <a:ext cx="8568952" cy="376853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разработать  индивидуальные учебные маршруты и планы; </a:t>
            </a:r>
          </a:p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определить принципы организации коррекционно-развивающей среды в едином образовательном пространстве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школы/района; 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разработать и внедрить модели инклюзии детей со сложными сочетанными нарушениями,  включая расстройства аутистического спектра через экспериментальную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работу. 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252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СОЦИАЛЬНЫЕ ПАРТНЕРЫ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853496" cy="3768532"/>
          </a:xfrm>
        </p:spPr>
        <p:txBody>
          <a:bodyPr>
            <a:normAutofit fontScale="92500"/>
          </a:bodyPr>
          <a:lstStyle/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-родители учащихся школы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,</a:t>
            </a:r>
          </a:p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- Общественное движение «Общероссийский народный фронт»,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-РГООИ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«Надежда»,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-МБУ ЦППМСП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Ворошиловского района,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-Таганрогский институт имени </a:t>
            </a:r>
            <a:r>
              <a:rPr lang="ru-RU" sz="2400" dirty="0" err="1" smtClean="0">
                <a:solidFill>
                  <a:schemeClr val="accent3">
                    <a:lumMod val="75000"/>
                  </a:schemeClr>
                </a:solidFill>
              </a:rPr>
              <a:t>А.П.Чехова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(филиал) РГЭУ РИНХ,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-АНО «Русская сказка»,</a:t>
            </a:r>
          </a:p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- МБУЗ «Детская городская поликлиника №17 </a:t>
            </a:r>
            <a:r>
              <a:rPr lang="ru-RU" sz="2400" dirty="0" err="1" smtClean="0">
                <a:solidFill>
                  <a:schemeClr val="accent3">
                    <a:lumMod val="75000"/>
                  </a:schemeClr>
                </a:solidFill>
              </a:rPr>
              <a:t>г.Ростова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-на-Дону».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46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47016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Сроки реализации проекта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b="1" dirty="0" smtClean="0">
                <a:solidFill>
                  <a:srgbClr val="FF0000"/>
                </a:solidFill>
              </a:rPr>
              <a:t>2018-2021гг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  <a:b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00628"/>
            <a:ext cx="8424936" cy="3984556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accent3">
                    <a:lumMod val="75000"/>
                  </a:schemeClr>
                </a:solidFill>
              </a:rPr>
              <a:t>1 этап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</a:rPr>
              <a:t> –  </a:t>
            </a:r>
            <a:r>
              <a:rPr lang="ru-RU" sz="1800" dirty="0">
                <a:solidFill>
                  <a:schemeClr val="accent3">
                    <a:lumMod val="75000"/>
                  </a:schemeClr>
                </a:solidFill>
              </a:rPr>
              <a:t>аналитико-диагностический. (2018 г.). Подготовка аналитических материалов к разработке проекта. Разработка проекта.</a:t>
            </a:r>
          </a:p>
          <a:p>
            <a:pPr algn="just"/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</a:rPr>
              <a:t>2этап – </a:t>
            </a:r>
            <a:r>
              <a:rPr lang="ru-RU" sz="1800" dirty="0" err="1" smtClean="0">
                <a:solidFill>
                  <a:schemeClr val="accent3">
                    <a:lumMod val="75000"/>
                  </a:schemeClr>
                </a:solidFill>
              </a:rPr>
              <a:t>деятельностно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</a:rPr>
              <a:t>-внедренческий</a:t>
            </a:r>
            <a:r>
              <a:rPr lang="ru-RU" sz="1800" dirty="0">
                <a:solidFill>
                  <a:schemeClr val="accent3">
                    <a:lumMod val="75000"/>
                  </a:schemeClr>
                </a:solidFill>
              </a:rPr>
              <a:t>.(2018-2019г.) Представление проекта родительской, педагогической общественности, муниципальному сообществу. Выявление рисков на пути достижения планируемых результатов. </a:t>
            </a:r>
          </a:p>
          <a:p>
            <a:pPr algn="just"/>
            <a:r>
              <a:rPr lang="ru-RU" sz="1800" dirty="0">
                <a:solidFill>
                  <a:schemeClr val="accent3">
                    <a:lumMod val="75000"/>
                  </a:schemeClr>
                </a:solidFill>
              </a:rPr>
              <a:t>3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</a:rPr>
              <a:t>этап – промежуточного </a:t>
            </a:r>
            <a:r>
              <a:rPr lang="ru-RU" sz="1800" dirty="0">
                <a:solidFill>
                  <a:schemeClr val="accent3">
                    <a:lumMod val="75000"/>
                  </a:schemeClr>
                </a:solidFill>
              </a:rPr>
              <a:t>контроля и коррекции (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</a:rPr>
              <a:t>2019-2020 </a:t>
            </a:r>
            <a:r>
              <a:rPr lang="ru-RU" sz="1800" dirty="0">
                <a:solidFill>
                  <a:schemeClr val="accent3">
                    <a:lumMod val="75000"/>
                  </a:schemeClr>
                </a:solidFill>
              </a:rPr>
              <a:t>г.) Разработка эффективных способов построения функциональных и коммуникационных взаимодействий помещений и пространств современного школьного здания </a:t>
            </a:r>
          </a:p>
          <a:p>
            <a:pPr algn="just"/>
            <a:r>
              <a:rPr lang="ru-RU" sz="1800" dirty="0">
                <a:solidFill>
                  <a:schemeClr val="accent3">
                    <a:lumMod val="75000"/>
                  </a:schemeClr>
                </a:solidFill>
              </a:rPr>
              <a:t>4 этап – информационно-обобщающий, развития и полной реализации (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</a:rPr>
              <a:t>2020-2021 </a:t>
            </a:r>
            <a:r>
              <a:rPr lang="ru-RU" sz="1800" dirty="0">
                <a:solidFill>
                  <a:schemeClr val="accent3">
                    <a:lumMod val="75000"/>
                  </a:schemeClr>
                </a:solidFill>
              </a:rPr>
              <a:t>г.) Самоанализ и самоконтроль, экспертная оценка результатов реализации проекта. Определение перспектив и путей дальнейшего развития.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648211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Дорожная карта проекта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115927"/>
              </p:ext>
            </p:extLst>
          </p:nvPr>
        </p:nvGraphicFramePr>
        <p:xfrm>
          <a:off x="822325" y="1100138"/>
          <a:ext cx="7521576" cy="533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0788"/>
                <a:gridCol w="3760788"/>
              </a:tblGrid>
              <a:tr h="640172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</a:tr>
              <a:tr h="640172"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Анализ</a:t>
                      </a:r>
                      <a:r>
                        <a:rPr lang="ru-RU" baseline="0" dirty="0" smtClean="0"/>
                        <a:t> социальной потребности в разработке направления социально – педагогического сопровождения детей с аутизмом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 2018г – май 2018г</a:t>
                      </a:r>
                      <a:endParaRPr lang="ru-RU" dirty="0"/>
                    </a:p>
                  </a:txBody>
                  <a:tcPr/>
                </a:tc>
              </a:tr>
              <a:tr h="640172"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Согласование и выбор необходимого оборудования с социальными партнерами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 2018г – май 2018г</a:t>
                      </a:r>
                      <a:endParaRPr lang="ru-RU" dirty="0"/>
                    </a:p>
                  </a:txBody>
                  <a:tcPr/>
                </a:tc>
              </a:tr>
              <a:tr h="640172"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Установка оборудования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 2018г – декабрь 2018г</a:t>
                      </a:r>
                      <a:endParaRPr lang="ru-RU" dirty="0"/>
                    </a:p>
                  </a:txBody>
                  <a:tcPr/>
                </a:tc>
              </a:tr>
              <a:tr h="6401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Создание рабочей группы педагогов, представителей социального партнерства</a:t>
                      </a:r>
                      <a:endParaRPr lang="ru-RU" sz="1800" dirty="0" smtClean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Май 2018г – декабрь 2018г</a:t>
                      </a:r>
                      <a:endParaRPr lang="ru-RU" dirty="0"/>
                    </a:p>
                  </a:txBody>
                  <a:tcPr/>
                </a:tc>
              </a:tr>
              <a:tr h="64017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</a:rPr>
                        <a:t>Организация повышения квалификации педагогов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Май 2018г</a:t>
                      </a:r>
                      <a:r>
                        <a:rPr lang="ru-RU" baseline="0" dirty="0" smtClean="0"/>
                        <a:t> – декабрь 2018г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870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512</TotalTime>
  <Words>876</Words>
  <Application>Microsoft Office PowerPoint</Application>
  <PresentationFormat>Экран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Углы</vt:lpstr>
      <vt:lpstr>ИННОВАЦИОННЫЙ ОБРАЗОВАТЕЛЬНЫЙ ПРОЕКТ</vt:lpstr>
      <vt:lpstr>АКТУАЛЬНОСТЬ</vt:lpstr>
      <vt:lpstr>АКТУАЛЬНОСТЬ</vt:lpstr>
      <vt:lpstr>  Мониторинг детей-инвалидов, детей ОВЗ и детей находящихся на домашнем обучении </vt:lpstr>
      <vt:lpstr>ЦЕЛЬ ПРОЕКТА</vt:lpstr>
      <vt:lpstr>ЗАДАЧИ ПРОЕКТА</vt:lpstr>
      <vt:lpstr>СОЦИАЛЬНЫЕ ПАРТНЕРЫ</vt:lpstr>
      <vt:lpstr>Сроки реализации проекта  (2018-2021гг.) </vt:lpstr>
      <vt:lpstr>Дорожная карта проекта</vt:lpstr>
      <vt:lpstr>Дорожная карта проекта</vt:lpstr>
      <vt:lpstr>Дорожная карта проекта</vt:lpstr>
      <vt:lpstr>Дорожная карта проекта</vt:lpstr>
      <vt:lpstr> Риски при реализации проекта </vt:lpstr>
      <vt:lpstr>Ожидаемые результаты</vt:lpstr>
      <vt:lpstr>Ожидаемые результаты</vt:lpstr>
      <vt:lpstr> Показатели и индикаторы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2018-12-11T10:03:25Z</dcterms:created>
  <dcterms:modified xsi:type="dcterms:W3CDTF">2018-12-11T18:46:45Z</dcterms:modified>
</cp:coreProperties>
</file>